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9" r:id="rId1"/>
  </p:sldMasterIdLst>
  <p:notesMasterIdLst>
    <p:notesMasterId r:id="rId15"/>
  </p:notesMasterIdLst>
  <p:sldIdLst>
    <p:sldId id="1034" r:id="rId2"/>
    <p:sldId id="1044" r:id="rId3"/>
    <p:sldId id="1030" r:id="rId4"/>
    <p:sldId id="1069" r:id="rId5"/>
    <p:sldId id="1029" r:id="rId6"/>
    <p:sldId id="1045" r:id="rId7"/>
    <p:sldId id="1043" r:id="rId8"/>
    <p:sldId id="1067" r:id="rId9"/>
    <p:sldId id="1068" r:id="rId10"/>
    <p:sldId id="1042" r:id="rId11"/>
    <p:sldId id="1065" r:id="rId12"/>
    <p:sldId id="1066" r:id="rId13"/>
    <p:sldId id="1070" r:id="rId14"/>
  </p:sldIdLst>
  <p:sldSz cx="9144000" cy="6858000" type="letter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CEF23"/>
    <a:srgbClr val="E7DF84"/>
    <a:srgbClr val="6EFA76"/>
    <a:srgbClr val="942F19"/>
    <a:srgbClr val="0000CC"/>
    <a:srgbClr val="3333FF"/>
    <a:srgbClr val="000099"/>
    <a:srgbClr val="7E3000"/>
    <a:srgbClr val="501E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992" autoAdjust="0"/>
  </p:normalViewPr>
  <p:slideViewPr>
    <p:cSldViewPr>
      <p:cViewPr>
        <p:scale>
          <a:sx n="112" d="100"/>
          <a:sy n="112" d="100"/>
        </p:scale>
        <p:origin x="-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9" d="100"/>
        <a:sy n="11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DADAD1AF-D990-42A1-B922-439DEFB6A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13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FC84F-DE07-BA40-8B31-7FC1F400004A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 sz="2800" b="1">
                <a:solidFill>
                  <a:srgbClr val="00009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Box 15"/>
          <p:cNvSpPr txBox="1">
            <a:spLocks noChangeArrowheads="1"/>
          </p:cNvSpPr>
          <p:nvPr userDrawn="1"/>
        </p:nvSpPr>
        <p:spPr bwMode="auto">
          <a:xfrm>
            <a:off x="8495381" y="6558380"/>
            <a:ext cx="4667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C2652B85-38AA-478E-833E-AE6290EBD130}" type="slidenum">
              <a:rPr lang="en-US"/>
              <a:pPr algn="r">
                <a:defRPr/>
              </a:pPr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5697838"/>
            <a:ext cx="2573867" cy="967775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990601" y="6400800"/>
            <a:ext cx="7713133" cy="85725"/>
          </a:xfrm>
          <a:prstGeom prst="rect">
            <a:avLst/>
          </a:prstGeom>
          <a:gradFill flip="none" rotWithShape="1">
            <a:gsLst>
              <a:gs pos="0">
                <a:srgbClr val="FF6700"/>
              </a:gs>
              <a:gs pos="100000">
                <a:srgbClr val="FFFFFF"/>
              </a:gs>
              <a:gs pos="1000">
                <a:srgbClr val="E26307"/>
              </a:gs>
              <a:gs pos="99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"/>
            <a:ext cx="2057400" cy="5668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"/>
            <a:ext cx="6019800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 b="1">
                <a:solidFill>
                  <a:srgbClr val="0000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9" name="Text Box 15"/>
          <p:cNvSpPr txBox="1">
            <a:spLocks noChangeArrowheads="1"/>
          </p:cNvSpPr>
          <p:nvPr userDrawn="1"/>
        </p:nvSpPr>
        <p:spPr bwMode="auto">
          <a:xfrm>
            <a:off x="8495381" y="6558380"/>
            <a:ext cx="4667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C2652B85-38AA-478E-833E-AE6290EBD130}" type="slidenum">
              <a:rPr lang="en-US"/>
              <a:pPr algn="r">
                <a:defRPr/>
              </a:pPr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" y="5697838"/>
            <a:ext cx="2573867" cy="967775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990601" y="6400800"/>
            <a:ext cx="7713133" cy="85725"/>
          </a:xfrm>
          <a:prstGeom prst="rect">
            <a:avLst/>
          </a:prstGeom>
          <a:gradFill flip="none" rotWithShape="1">
            <a:gsLst>
              <a:gs pos="0">
                <a:srgbClr val="FF6700"/>
              </a:gs>
              <a:gs pos="100000">
                <a:srgbClr val="FFFFFF"/>
              </a:gs>
              <a:gs pos="1000">
                <a:srgbClr val="E26307"/>
              </a:gs>
              <a:gs pos="99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yriad Web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" y="7088"/>
            <a:ext cx="11220929" cy="685091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A-Team 2013 Look-Ahead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Harry Atwater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63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14080" y="-9044"/>
            <a:ext cx="10691261" cy="7019443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8763000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Develop scientific opinions about issues such as: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66800" y="914400"/>
            <a:ext cx="7315200" cy="536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What is the limiting upper bound to light trapping in full wave optics approach: </a:t>
            </a:r>
            <a:r>
              <a:rPr lang="en-US" sz="1600" dirty="0">
                <a:solidFill>
                  <a:srgbClr val="FFFFFF"/>
                </a:solidFill>
              </a:rPr>
              <a:t>can </a:t>
            </a:r>
            <a:r>
              <a:rPr lang="en-US" sz="1600" dirty="0" smtClean="0">
                <a:solidFill>
                  <a:srgbClr val="FFFFFF"/>
                </a:solidFill>
              </a:rPr>
              <a:t>disordered variants of photonic crystals enable broadband light trapping and also high confinement?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How does a plasmon </a:t>
            </a:r>
            <a:r>
              <a:rPr lang="en-US" sz="1600" dirty="0" err="1" smtClean="0">
                <a:solidFill>
                  <a:srgbClr val="FFFFFF"/>
                </a:solidFill>
              </a:rPr>
              <a:t>decohere</a:t>
            </a:r>
            <a:r>
              <a:rPr lang="en-US" sz="1600" dirty="0">
                <a:solidFill>
                  <a:srgbClr val="FFFFFF"/>
                </a:solidFill>
              </a:rPr>
              <a:t> </a:t>
            </a:r>
            <a:r>
              <a:rPr lang="en-US" sz="1600" dirty="0" smtClean="0">
                <a:solidFill>
                  <a:srgbClr val="FFFFFF"/>
                </a:solidFill>
              </a:rPr>
              <a:t>and decay?: what  mechanisms govern nanowire array light absorption?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How can one further reduce photon entropy gain in a solar cell?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F</a:t>
            </a:r>
            <a:r>
              <a:rPr lang="en-US" sz="1600" dirty="0" smtClean="0">
                <a:solidFill>
                  <a:srgbClr val="FFFFFF"/>
                </a:solidFill>
              </a:rPr>
              <a:t>undamental issues and challenges for earth abundant PV: going from 10,000 candidates from HTE screening to the next Si.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What is the free energy/chemical potential of an optically excited resonator?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Photonic properties of Dirac fermion </a:t>
            </a:r>
            <a:r>
              <a:rPr lang="en-US" sz="1600" dirty="0" err="1" smtClean="0">
                <a:solidFill>
                  <a:srgbClr val="FFFFFF"/>
                </a:solidFill>
              </a:rPr>
              <a:t>bandstructure</a:t>
            </a:r>
            <a:r>
              <a:rPr lang="en-US" sz="1600" dirty="0" smtClean="0">
                <a:solidFill>
                  <a:srgbClr val="FFFFFF"/>
                </a:solidFill>
              </a:rPr>
              <a:t> materials: graphene, MoS</a:t>
            </a:r>
            <a:r>
              <a:rPr lang="en-US" sz="1600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dirty="0" smtClean="0">
                <a:solidFill>
                  <a:srgbClr val="FFFFFF"/>
                </a:solidFill>
              </a:rPr>
              <a:t> , Bi</a:t>
            </a:r>
            <a:r>
              <a:rPr lang="en-US" sz="1600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dirty="0" smtClean="0">
                <a:solidFill>
                  <a:srgbClr val="FFFFFF"/>
                </a:solidFill>
              </a:rPr>
              <a:t>Te</a:t>
            </a:r>
            <a:r>
              <a:rPr lang="en-US" sz="1600" baseline="-25000" dirty="0" smtClean="0">
                <a:solidFill>
                  <a:srgbClr val="FFFFFF"/>
                </a:solidFill>
              </a:rPr>
              <a:t>3</a:t>
            </a:r>
            <a:r>
              <a:rPr lang="en-US" sz="1600" dirty="0" smtClean="0">
                <a:solidFill>
                  <a:srgbClr val="FFFFFF"/>
                </a:solidFill>
              </a:rPr>
              <a:t> – </a:t>
            </a:r>
            <a:r>
              <a:rPr lang="en-US" sz="1600" dirty="0" err="1" smtClean="0">
                <a:solidFill>
                  <a:srgbClr val="FFFFFF"/>
                </a:solidFill>
              </a:rPr>
              <a:t>interband</a:t>
            </a:r>
            <a:r>
              <a:rPr lang="en-US" sz="1600" dirty="0" smtClean="0">
                <a:solidFill>
                  <a:srgbClr val="FFFFFF"/>
                </a:solidFill>
              </a:rPr>
              <a:t> transitions, relation of DC conductance to optical frequency conductance; spin/momentum correlation; topological insulators</a:t>
            </a: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89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14080" y="-9044"/>
            <a:ext cx="10691261" cy="7019443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8763000" cy="838200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rgbClr val="0000FF"/>
                </a:solidFill>
              </a:rPr>
              <a:t>Critical Review and Activity at Scientific Horizon</a:t>
            </a:r>
            <a:r>
              <a:rPr lang="en-US" sz="2400" b="1" dirty="0" smtClean="0">
                <a:solidFill>
                  <a:srgbClr val="0000FF"/>
                </a:solidFill>
              </a:rPr>
              <a:t>: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66800" y="914400"/>
            <a:ext cx="70104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Browse weekly Science, Nature, Nature Materials, Advance Materials, </a:t>
            </a:r>
            <a:r>
              <a:rPr lang="en-US" sz="1600" dirty="0" err="1" smtClean="0">
                <a:solidFill>
                  <a:srgbClr val="FFFFFF"/>
                </a:solidFill>
              </a:rPr>
              <a:t>Nanoletters</a:t>
            </a:r>
            <a:r>
              <a:rPr lang="en-US" sz="1600" dirty="0" smtClean="0">
                <a:solidFill>
                  <a:srgbClr val="FFFFFF"/>
                </a:solidFill>
              </a:rPr>
              <a:t>, IEEE JPV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Alert other group members when you learn something scientifically important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Review papers and proposals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Understand and give critical input to other group members across fields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Develop understanding of the emerging technology landscape for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 integrated nanophotonics 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metamaterials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solar electric generation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solar fuels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 </a:t>
            </a: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Develop understanding of </a:t>
            </a:r>
            <a:r>
              <a:rPr lang="en-US" sz="1600" dirty="0" smtClean="0">
                <a:solidFill>
                  <a:srgbClr val="FFFFFF"/>
                </a:solidFill>
              </a:rPr>
              <a:t>energy and sustainability resource issues</a:t>
            </a: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090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14080" y="-9044"/>
            <a:ext cx="10691261" cy="7019443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8763000" cy="838200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rgbClr val="0000FF"/>
                </a:solidFill>
              </a:rPr>
              <a:t>Scientific Resource Development</a:t>
            </a:r>
            <a:r>
              <a:rPr lang="en-US" sz="2400" b="1" dirty="0" smtClean="0">
                <a:solidFill>
                  <a:srgbClr val="0000FF"/>
                </a:solidFill>
              </a:rPr>
              <a:t>: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66800" y="914400"/>
            <a:ext cx="7010400" cy="6900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Earth Abundant Semiconductors Workshop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Introduction to Nanophotonics Seminar (spring term)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Group retreat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Internal workshops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A-Team instrumentation seminars – everyone should learn basic optical measurement techniques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How to write </a:t>
            </a:r>
            <a:r>
              <a:rPr lang="en-US" sz="1600" smtClean="0">
                <a:solidFill>
                  <a:srgbClr val="FFFFFF"/>
                </a:solidFill>
              </a:rPr>
              <a:t>a paper</a:t>
            </a:r>
            <a:endParaRPr lang="en-US" sz="1600" dirty="0" smtClean="0">
              <a:solidFill>
                <a:srgbClr val="FFFFFF"/>
              </a:solidFill>
            </a:endParaRP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giving compelling and effective presentations</a:t>
            </a:r>
          </a:p>
          <a:p>
            <a:pPr marL="1200150" lvl="2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at a scientific conference</a:t>
            </a:r>
          </a:p>
          <a:p>
            <a:pPr marL="1200150" lvl="2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to your program manager</a:t>
            </a:r>
          </a:p>
          <a:p>
            <a:pPr marL="1200150" lvl="2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to a technology investors</a:t>
            </a:r>
          </a:p>
          <a:p>
            <a:pPr marL="1200150" lvl="2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to a faculty hiring committee or industrial/government lab group leader</a:t>
            </a:r>
          </a:p>
          <a:p>
            <a:pPr marL="1200150" lvl="2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how to develop ‘stage presence’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creating beautiful, clear, persuasive graphics/data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writing patents</a:t>
            </a: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FFFFFF"/>
              </a:solidFill>
            </a:endParaRPr>
          </a:p>
          <a:p>
            <a:pPr marL="742950" lvl="1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 </a:t>
            </a: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4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920" b="8920"/>
          <a:stretch>
            <a:fillRect/>
          </a:stretch>
        </p:blipFill>
        <p:spPr bwMode="auto">
          <a:xfrm>
            <a:off x="-3283789" y="0"/>
            <a:ext cx="12469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800600"/>
          </a:xfrm>
        </p:spPr>
        <p:txBody>
          <a:bodyPr/>
          <a:lstStyle/>
          <a:p>
            <a:pPr algn="l"/>
            <a:r>
              <a:rPr lang="en-US" sz="2000" dirty="0" smtClean="0">
                <a:solidFill>
                  <a:schemeClr val="bg1"/>
                </a:solidFill>
              </a:rPr>
              <a:t>Set Audacious Goals</a:t>
            </a:r>
            <a:br>
              <a:rPr lang="en-US" sz="2000" dirty="0" smtClean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/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Aim for Conceptual as well as Technical Advances</a:t>
            </a:r>
            <a:br>
              <a:rPr lang="en-US" sz="2000" dirty="0" smtClean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/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Keep Eyes on Horizon</a:t>
            </a:r>
            <a:br>
              <a:rPr lang="en-US" sz="2000" dirty="0" smtClean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/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Sky is the Limit</a:t>
            </a:r>
            <a:br>
              <a:rPr lang="en-US" sz="2000" dirty="0" smtClean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/>
            </a:r>
            <a:br>
              <a:rPr lang="en-US" sz="2000" dirty="0">
                <a:solidFill>
                  <a:schemeClr val="bg1"/>
                </a:solidFill>
              </a:rPr>
            </a:b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028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2" y="152400"/>
            <a:ext cx="6556685" cy="8382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Quantum Plasmonics and Metamaterials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600202" y="990600"/>
            <a:ext cx="5706691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What are </a:t>
            </a:r>
            <a:r>
              <a:rPr lang="en-US" sz="1600" dirty="0" smtClean="0">
                <a:solidFill>
                  <a:srgbClr val="FFFFFF"/>
                </a:solidFill>
              </a:rPr>
              <a:t>the quantum properties </a:t>
            </a:r>
            <a:r>
              <a:rPr lang="en-US" sz="1600" dirty="0">
                <a:solidFill>
                  <a:srgbClr val="FFFFFF"/>
                </a:solidFill>
              </a:rPr>
              <a:t>of single plasmons?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FFFFFF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Can single plasmons be generated, manipulated, entangled?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Can we observe characteristics of the onset of distinguishability of plasmons in TPQI?</a:t>
            </a:r>
            <a:endParaRPr lang="en-US" sz="1600" dirty="0">
              <a:solidFill>
                <a:srgbClr val="FFFFFF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Can decaying plasmons imprint coherent information on hot electrons?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Coherent emitter dynamics predicted in n = 0 metamaterials – can we experimentally realize electrically tunable n = 0 metamaterials and study emitter dynamics?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6858000" y="381002"/>
            <a:ext cx="19827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Jim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Fakonas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Ruzan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Sokhoyan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Prineha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Narang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Howard Lee</a:t>
            </a: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2219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2" y="381000"/>
            <a:ext cx="6556685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Tunable Plasmonics and Graphene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600200" y="609601"/>
            <a:ext cx="5715000" cy="5952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</a:rPr>
              <a:t>Plasmonic Modulators and Tunable Metamaterials</a:t>
            </a:r>
            <a:r>
              <a:rPr lang="en-US" sz="1400" b="1" dirty="0" smtClean="0">
                <a:solidFill>
                  <a:srgbClr val="FFFFFF"/>
                </a:solidFill>
              </a:rPr>
              <a:t>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Semimetallics</a:t>
            </a:r>
            <a:r>
              <a:rPr lang="en-US" sz="1400" dirty="0" smtClean="0">
                <a:solidFill>
                  <a:schemeClr val="bg1"/>
                </a:solidFill>
              </a:rPr>
              <a:t> (ITO, </a:t>
            </a:r>
            <a:r>
              <a:rPr lang="en-US" sz="1400" dirty="0" err="1" smtClean="0">
                <a:solidFill>
                  <a:schemeClr val="bg1"/>
                </a:solidFill>
              </a:rPr>
              <a:t>TiN</a:t>
            </a:r>
            <a:r>
              <a:rPr lang="en-US" sz="1400" dirty="0" smtClean="0">
                <a:solidFill>
                  <a:schemeClr val="bg1"/>
                </a:solidFill>
              </a:rPr>
              <a:t>) to serve as active regions for modulators and tunable metamaterials; switch from </a:t>
            </a:r>
            <a:r>
              <a:rPr lang="en-US" sz="1400" dirty="0">
                <a:solidFill>
                  <a:schemeClr val="bg1"/>
                </a:solidFill>
                <a:latin typeface="Symbol" charset="2"/>
                <a:cs typeface="Symbol" charset="2"/>
              </a:rPr>
              <a:t>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&lt; 0 to </a:t>
            </a:r>
            <a:r>
              <a:rPr lang="en-US" sz="1400" dirty="0">
                <a:solidFill>
                  <a:schemeClr val="bg1"/>
                </a:solidFill>
                <a:latin typeface="Symbol" charset="2"/>
                <a:cs typeface="Symbol" charset="2"/>
              </a:rPr>
              <a:t>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&gt; </a:t>
            </a:r>
            <a:r>
              <a:rPr lang="en-US" sz="1400" dirty="0">
                <a:solidFill>
                  <a:schemeClr val="bg1"/>
                </a:solidFill>
              </a:rPr>
              <a:t>0 </a:t>
            </a:r>
            <a:endParaRPr lang="en-US" sz="1400" dirty="0" smtClean="0">
              <a:solidFill>
                <a:schemeClr val="bg1"/>
              </a:solidFill>
            </a:endParaRP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  <a:latin typeface=" Myriad web"/>
                <a:cs typeface=" Myriad web"/>
              </a:rPr>
              <a:t>Tunable</a:t>
            </a:r>
            <a:r>
              <a:rPr lang="en-US" sz="1400" b="1" i="1" dirty="0" smtClean="0">
                <a:solidFill>
                  <a:srgbClr val="FFFFFF"/>
                </a:solidFill>
                <a:latin typeface="Symbol" charset="2"/>
                <a:cs typeface="Symbol" charset="2"/>
              </a:rPr>
              <a:t> e</a:t>
            </a:r>
            <a:r>
              <a:rPr lang="en-US" sz="1400" b="1" i="1" dirty="0" smtClean="0">
                <a:solidFill>
                  <a:srgbClr val="FFFFFF"/>
                </a:solidFill>
              </a:rPr>
              <a:t> ~ 0 Structures</a:t>
            </a:r>
            <a:r>
              <a:rPr lang="en-US" sz="1400" b="1" dirty="0" smtClean="0">
                <a:solidFill>
                  <a:srgbClr val="FFFFFF"/>
                </a:solidFill>
              </a:rPr>
              <a:t>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can disordered variants of photonic crystals enable broadband light trapping and also high confinement?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</a:rPr>
              <a:t>Graphene at Near Infrared Frequencies: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tune </a:t>
            </a:r>
            <a:r>
              <a:rPr lang="en-US" sz="1400" dirty="0" err="1" smtClean="0">
                <a:solidFill>
                  <a:srgbClr val="FFFFFF"/>
                </a:solidFill>
              </a:rPr>
              <a:t>E</a:t>
            </a:r>
            <a:r>
              <a:rPr lang="en-US" sz="1400" baseline="-25000" dirty="0" err="1" smtClean="0">
                <a:solidFill>
                  <a:srgbClr val="FFFFFF"/>
                </a:solidFill>
              </a:rPr>
              <a:t>f</a:t>
            </a:r>
            <a:r>
              <a:rPr lang="en-US" sz="1400" dirty="0" smtClean="0">
                <a:solidFill>
                  <a:srgbClr val="FFFFFF"/>
                </a:solidFill>
              </a:rPr>
              <a:t> to &gt;1 eV and wavelength range to 1.5-2 </a:t>
            </a:r>
            <a:r>
              <a:rPr lang="en-US" sz="1400" dirty="0" smtClean="0">
                <a:solidFill>
                  <a:srgbClr val="FFFFFF"/>
                </a:solidFill>
                <a:latin typeface="Symbol" charset="2"/>
                <a:cs typeface="Symbol" charset="2"/>
              </a:rPr>
              <a:t>m</a:t>
            </a:r>
            <a:r>
              <a:rPr lang="en-US" sz="1400" dirty="0" smtClean="0">
                <a:solidFill>
                  <a:srgbClr val="FFFFFF"/>
                </a:solidFill>
              </a:rPr>
              <a:t>m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</a:rPr>
              <a:t>Single-atom light emission with Graphene </a:t>
            </a:r>
            <a:r>
              <a:rPr lang="en-US" sz="1400" b="1" i="1" dirty="0" err="1" smtClean="0">
                <a:solidFill>
                  <a:srgbClr val="FFFFFF"/>
                </a:solidFill>
              </a:rPr>
              <a:t>Nanoribbon</a:t>
            </a:r>
            <a:r>
              <a:rPr lang="en-US" sz="1400" b="1" i="1" dirty="0" smtClean="0">
                <a:solidFill>
                  <a:srgbClr val="FFFFFF"/>
                </a:solidFill>
              </a:rPr>
              <a:t> Resonators: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Purcell enhancement of emission rate of ~ 108 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 i</a:t>
            </a:r>
            <a:r>
              <a:rPr lang="en-US" sz="1400" dirty="0" smtClean="0">
                <a:solidFill>
                  <a:srgbClr val="FFFFFF"/>
                </a:solidFill>
              </a:rPr>
              <a:t>ntegrate graphene </a:t>
            </a:r>
            <a:r>
              <a:rPr lang="en-US" sz="1400" dirty="0" err="1" smtClean="0">
                <a:solidFill>
                  <a:srgbClr val="FFFFFF"/>
                </a:solidFill>
              </a:rPr>
              <a:t>nanoribbons</a:t>
            </a:r>
            <a:r>
              <a:rPr lang="en-US" sz="1400" dirty="0" smtClean="0">
                <a:solidFill>
                  <a:srgbClr val="FFFFFF"/>
                </a:solidFill>
              </a:rPr>
              <a:t> with single </a:t>
            </a:r>
            <a:r>
              <a:rPr lang="en-US" sz="1400" dirty="0" err="1" smtClean="0">
                <a:solidFill>
                  <a:srgbClr val="FFFFFF"/>
                </a:solidFill>
              </a:rPr>
              <a:t>Er</a:t>
            </a:r>
            <a:r>
              <a:rPr lang="en-US" sz="1400" dirty="0" smtClean="0">
                <a:solidFill>
                  <a:srgbClr val="FFFFFF"/>
                </a:solidFill>
              </a:rPr>
              <a:t> atom per ribbon 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 single-atom </a:t>
            </a:r>
            <a:r>
              <a:rPr lang="en-US" sz="1400" dirty="0" err="1" smtClean="0">
                <a:solidFill>
                  <a:srgbClr val="FFFFFF"/>
                </a:solidFill>
                <a:sym typeface="Wingdings"/>
              </a:rPr>
              <a:t>Er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 luminescence at 1.55 </a:t>
            </a:r>
            <a:r>
              <a:rPr lang="en-US" sz="1400" dirty="0" smtClean="0">
                <a:solidFill>
                  <a:srgbClr val="FFFFFF"/>
                </a:solidFill>
                <a:latin typeface="Symbol" charset="2"/>
                <a:cs typeface="Symbol" charset="2"/>
                <a:sym typeface="Wingdings"/>
              </a:rPr>
              <a:t>m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m.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</a:rPr>
              <a:t>3D graphene plasmonics and </a:t>
            </a:r>
            <a:r>
              <a:rPr lang="en-US" sz="1400" b="1" i="1" dirty="0" err="1" smtClean="0">
                <a:solidFill>
                  <a:srgbClr val="FFFFFF"/>
                </a:solidFill>
              </a:rPr>
              <a:t>interband</a:t>
            </a:r>
            <a:r>
              <a:rPr lang="en-US" sz="1400" b="1" i="1" dirty="0" smtClean="0">
                <a:solidFill>
                  <a:srgbClr val="FFFFFF"/>
                </a:solidFill>
              </a:rPr>
              <a:t> structures: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Three-dimensional nano/</a:t>
            </a:r>
            <a:r>
              <a:rPr lang="en-US" sz="1400" dirty="0" err="1" smtClean="0">
                <a:solidFill>
                  <a:srgbClr val="FFFFFF"/>
                </a:solidFill>
              </a:rPr>
              <a:t>meso</a:t>
            </a:r>
            <a:r>
              <a:rPr lang="en-US" sz="1400" dirty="0" smtClean="0">
                <a:solidFill>
                  <a:srgbClr val="FFFFFF"/>
                </a:solidFill>
              </a:rPr>
              <a:t> scale structures 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 enhanced absorption, tunable photonic crystals.  GIG (MIM) and truly 3D </a:t>
            </a:r>
            <a:r>
              <a:rPr lang="en-US" sz="1400" dirty="0" err="1" smtClean="0">
                <a:solidFill>
                  <a:srgbClr val="FFFFFF"/>
                </a:solidFill>
                <a:sym typeface="Wingdings"/>
              </a:rPr>
              <a:t>templated</a:t>
            </a:r>
            <a:r>
              <a:rPr lang="en-US" sz="1400" dirty="0" smtClean="0">
                <a:solidFill>
                  <a:srgbClr val="FFFFFF"/>
                </a:solidFill>
                <a:sym typeface="Wingdings"/>
              </a:rPr>
              <a:t> structures</a:t>
            </a:r>
            <a:r>
              <a:rPr lang="en-US" sz="1400" dirty="0">
                <a:solidFill>
                  <a:srgbClr val="FFFFFF"/>
                </a:solidFill>
                <a:sym typeface="Wingdings"/>
              </a:rPr>
              <a:t>. (</a:t>
            </a:r>
            <a:r>
              <a:rPr lang="en-US" sz="1400" dirty="0" err="1">
                <a:solidFill>
                  <a:srgbClr val="FFFFFF"/>
                </a:solidFill>
                <a:sym typeface="Wingdings"/>
              </a:rPr>
              <a:t>Nanoscribe</a:t>
            </a:r>
            <a:r>
              <a:rPr lang="en-US" sz="1400" dirty="0">
                <a:solidFill>
                  <a:srgbClr val="FFFFFF"/>
                </a:solidFill>
                <a:sym typeface="Wingdings"/>
              </a:rPr>
              <a:t>)</a:t>
            </a:r>
            <a:endParaRPr lang="en-US" sz="1400" dirty="0">
              <a:solidFill>
                <a:srgbClr val="FFFFFF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400" dirty="0" smtClean="0">
              <a:solidFill>
                <a:srgbClr val="FFFFFF"/>
              </a:solidFill>
              <a:sym typeface="Wingdings"/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rgbClr val="FFFFFF"/>
                </a:solidFill>
                <a:sym typeface="Wingdings"/>
              </a:rPr>
              <a:t>Graphene Photovoltaics</a:t>
            </a:r>
            <a:endParaRPr lang="en-US" sz="1400" b="1" i="1" dirty="0"/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/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5074564" y="228602"/>
            <a:ext cx="40401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Howard Lee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Georgia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Papadakis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Victor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Brar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Michelle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Sherrott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Josue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Lopez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Min Jang</a:t>
            </a:r>
          </a:p>
          <a:p>
            <a:pPr marL="0" indent="0" algn="r">
              <a:buNone/>
            </a:pP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5808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990600"/>
            <a:ext cx="6556685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Plasmonic Circuits and CMOS </a:t>
            </a:r>
            <a:r>
              <a:rPr lang="en-US" sz="2400" dirty="0" smtClean="0">
                <a:solidFill>
                  <a:srgbClr val="0000FF"/>
                </a:solidFill>
              </a:rPr>
              <a:t>Integration</a:t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8200" y="1066801"/>
            <a:ext cx="556260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Plasmonic Slot Waveguide Circuits: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Si photonic waveguide integration, electro-optical modulators, all-optical modulators directional couplers, </a:t>
            </a:r>
            <a:r>
              <a:rPr lang="en-US" sz="1600" dirty="0" err="1" smtClean="0">
                <a:solidFill>
                  <a:srgbClr val="FFFFFF"/>
                </a:solidFill>
              </a:rPr>
              <a:t>photodetector</a:t>
            </a:r>
            <a:r>
              <a:rPr lang="en-US" sz="1600" dirty="0" smtClean="0">
                <a:solidFill>
                  <a:srgbClr val="FFFFFF"/>
                </a:solidFill>
              </a:rPr>
              <a:t> integration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Plasmonics and 2D Optic Integration with CMOS Image Sensors: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plasmonic camera- </a:t>
            </a:r>
            <a:r>
              <a:rPr lang="en-US" sz="1600" dirty="0" err="1" smtClean="0">
                <a:solidFill>
                  <a:srgbClr val="FFFFFF"/>
                </a:solidFill>
              </a:rPr>
              <a:t>polarimetry</a:t>
            </a:r>
            <a:r>
              <a:rPr lang="en-US" sz="1600" dirty="0" smtClean="0">
                <a:solidFill>
                  <a:srgbClr val="FFFFFF"/>
                </a:solidFill>
              </a:rPr>
              <a:t>, </a:t>
            </a:r>
            <a:r>
              <a:rPr lang="en-US" sz="1600" dirty="0" err="1" smtClean="0">
                <a:solidFill>
                  <a:srgbClr val="FFFFFF"/>
                </a:solidFill>
              </a:rPr>
              <a:t>hyperspectral</a:t>
            </a:r>
            <a:r>
              <a:rPr lang="en-US" sz="1600" dirty="0" smtClean="0">
                <a:solidFill>
                  <a:srgbClr val="FFFFFF"/>
                </a:solidFill>
              </a:rPr>
              <a:t> imaging, integration of flat lenses with tunable focal lengths, tomographic imaging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/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 smtClean="0"/>
          </a:p>
        </p:txBody>
      </p:sp>
      <p:sp>
        <p:nvSpPr>
          <p:cNvPr id="6" name="Text Placeholder 13"/>
          <p:cNvSpPr txBox="1">
            <a:spLocks/>
          </p:cNvSpPr>
          <p:nvPr/>
        </p:nvSpPr>
        <p:spPr>
          <a:xfrm>
            <a:off x="6324600" y="381002"/>
            <a:ext cx="18303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Howard Lee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Stan Burgos</a:t>
            </a: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Dagny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Fleischman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Georgia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Papadakis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Sozo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Yokogawa</a:t>
            </a:r>
          </a:p>
          <a:p>
            <a:pPr marL="0" indent="0" algn="r">
              <a:buNone/>
            </a:pP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000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772400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New Plasmonic Energy Conversion Mechanisms  </a:t>
            </a:r>
            <a:r>
              <a:rPr lang="en-US" sz="2400" dirty="0" smtClean="0">
                <a:solidFill>
                  <a:srgbClr val="FFFFFF"/>
                </a:solidFill>
              </a:rPr>
              <a:t/>
            </a:r>
            <a:br>
              <a:rPr lang="en-US" sz="2400" dirty="0" smtClean="0">
                <a:solidFill>
                  <a:srgbClr val="FFFFFF"/>
                </a:solidFill>
              </a:rPr>
            </a:b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24000" y="1143001"/>
            <a:ext cx="6324600" cy="5478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chemeClr val="bg1"/>
                </a:solidFill>
              </a:rPr>
              <a:t>Hot Carrier Generation and Collection: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can plasmonic hot carrier structures have high energy conversion efficiency complementary to PV conversion?  Are hot carriers ‘coherently’ generated?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chemeClr val="bg1"/>
                </a:solidFill>
              </a:rPr>
              <a:t>Plasmoelectric effect: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what is the electrostatic potential of resonantly excited plasmonic nanostructures?  Can resonant plasmonic structures generate power/do work?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chemeClr val="bg1"/>
                </a:solidFill>
              </a:rPr>
              <a:t>Plasmonic </a:t>
            </a:r>
            <a:r>
              <a:rPr lang="en-US" sz="1400" b="1" i="1" dirty="0" err="1" smtClean="0">
                <a:solidFill>
                  <a:schemeClr val="bg1"/>
                </a:solidFill>
              </a:rPr>
              <a:t>Thermoelectrics</a:t>
            </a:r>
            <a:r>
              <a:rPr lang="en-US" sz="1400" b="1" i="1" dirty="0">
                <a:solidFill>
                  <a:schemeClr val="bg1"/>
                </a:solidFill>
              </a:rPr>
              <a:t>: </a:t>
            </a:r>
            <a:endParaRPr lang="en-US" sz="1400" b="1" i="1" dirty="0" smtClean="0">
              <a:solidFill>
                <a:schemeClr val="bg1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can observable/useful thermoelectric potentials be generated optically at the nanoscale?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chemeClr val="bg1"/>
                </a:solidFill>
              </a:rPr>
              <a:t>Thermodynamic Potential Landscape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what is the overall thermodynamic potential ‘landscape’ for </a:t>
            </a:r>
            <a:r>
              <a:rPr lang="en-US" sz="1400" dirty="0" err="1" smtClean="0">
                <a:solidFill>
                  <a:schemeClr val="bg1"/>
                </a:solidFill>
              </a:rPr>
              <a:t>plasmonically</a:t>
            </a:r>
            <a:r>
              <a:rPr lang="en-US" sz="1400" dirty="0" smtClean="0">
                <a:solidFill>
                  <a:schemeClr val="bg1"/>
                </a:solidFill>
              </a:rPr>
              <a:t> excited structures?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i="1" dirty="0" smtClean="0">
                <a:solidFill>
                  <a:schemeClr val="bg1"/>
                </a:solidFill>
              </a:rPr>
              <a:t>Phase Transitions: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steam generation and plasmonic thermally-driven solid state phase transitions in resonantly excited structures</a:t>
            </a:r>
            <a:endParaRPr lang="en-US" sz="14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4800600" y="381002"/>
            <a:ext cx="40401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Matt Sheldon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Ana Brown</a:t>
            </a: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Pri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Narang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Siying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Peng</a:t>
            </a: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7727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990600"/>
            <a:ext cx="6556685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Earth Abundant Photovoltaic Materials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8200" y="1066801"/>
            <a:ext cx="5562600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Point Defect Dynamics and hole doping in Cu</a:t>
            </a:r>
            <a:r>
              <a:rPr lang="en-US" sz="1600" b="1" i="1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b="1" i="1" dirty="0" smtClean="0">
                <a:solidFill>
                  <a:srgbClr val="FFFFFF"/>
                </a:solidFill>
              </a:rPr>
              <a:t>O: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How do  point concentration gradients and electric fields affect copper vacancy concentration in copper oxide?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>
                <a:solidFill>
                  <a:srgbClr val="FFFFFF"/>
                </a:solidFill>
              </a:rPr>
              <a:t>S</a:t>
            </a:r>
            <a:r>
              <a:rPr lang="en-US" sz="1600" b="1" i="1" dirty="0" smtClean="0">
                <a:solidFill>
                  <a:srgbClr val="FFFFFF"/>
                </a:solidFill>
              </a:rPr>
              <a:t>urface stoichiometry/passivation relationship in Cu</a:t>
            </a:r>
            <a:r>
              <a:rPr lang="en-US" sz="1600" b="1" i="1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b="1" i="1" dirty="0" smtClean="0">
                <a:solidFill>
                  <a:srgbClr val="FFFFFF"/>
                </a:solidFill>
              </a:rPr>
              <a:t>O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surface recombination related to surface stoichiometry in Cu</a:t>
            </a:r>
            <a:r>
              <a:rPr lang="en-US" sz="1600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dirty="0" smtClean="0">
                <a:solidFill>
                  <a:srgbClr val="FFFFFF"/>
                </a:solidFill>
              </a:rPr>
              <a:t>O – develop definitive relation between these two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chemeClr val="bg1"/>
                </a:solidFill>
              </a:rPr>
              <a:t>Zn</a:t>
            </a:r>
            <a:r>
              <a:rPr lang="en-US" sz="1600" b="1" i="1" baseline="-25000" dirty="0" smtClean="0">
                <a:solidFill>
                  <a:schemeClr val="bg1"/>
                </a:solidFill>
              </a:rPr>
              <a:t>3</a:t>
            </a:r>
            <a:r>
              <a:rPr lang="en-US" sz="1600" b="1" i="1" dirty="0" smtClean="0">
                <a:solidFill>
                  <a:schemeClr val="bg1"/>
                </a:solidFill>
              </a:rPr>
              <a:t>P</a:t>
            </a:r>
            <a:r>
              <a:rPr lang="en-US" sz="1600" b="1" i="1" baseline="-25000" dirty="0" smtClean="0">
                <a:solidFill>
                  <a:schemeClr val="bg1"/>
                </a:solidFill>
              </a:rPr>
              <a:t>2</a:t>
            </a:r>
            <a:r>
              <a:rPr lang="en-US" sz="1600" b="1" i="1" dirty="0" smtClean="0">
                <a:solidFill>
                  <a:schemeClr val="bg1"/>
                </a:solidFill>
              </a:rPr>
              <a:t> Heterojunctions:  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Develop Zn</a:t>
            </a:r>
            <a:r>
              <a:rPr lang="en-US" sz="1600" baseline="-25000" dirty="0" smtClean="0">
                <a:solidFill>
                  <a:schemeClr val="bg1"/>
                </a:solidFill>
              </a:rPr>
              <a:t>3</a:t>
            </a:r>
            <a:r>
              <a:rPr lang="en-US" sz="1600" dirty="0" smtClean="0">
                <a:solidFill>
                  <a:schemeClr val="bg1"/>
                </a:solidFill>
              </a:rPr>
              <a:t>P2/</a:t>
            </a:r>
            <a:r>
              <a:rPr lang="en-US" sz="1600" dirty="0" err="1" smtClean="0">
                <a:solidFill>
                  <a:schemeClr val="bg1"/>
                </a:solidFill>
              </a:rPr>
              <a:t>ZnSe</a:t>
            </a:r>
            <a:r>
              <a:rPr lang="en-US" sz="1600" dirty="0" smtClean="0">
                <a:solidFill>
                  <a:schemeClr val="bg1"/>
                </a:solidFill>
              </a:rPr>
              <a:t> Heterojunction, understand relation between interface structure and surface recombination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Zn</a:t>
            </a:r>
            <a:r>
              <a:rPr lang="en-US" sz="1600" b="1" i="1" baseline="-25000" dirty="0" smtClean="0">
                <a:solidFill>
                  <a:srgbClr val="FFFFFF"/>
                </a:solidFill>
              </a:rPr>
              <a:t>3</a:t>
            </a:r>
            <a:r>
              <a:rPr lang="en-US" sz="1600" b="1" i="1" dirty="0" smtClean="0">
                <a:solidFill>
                  <a:srgbClr val="FFFFFF"/>
                </a:solidFill>
              </a:rPr>
              <a:t>P</a:t>
            </a:r>
            <a:r>
              <a:rPr lang="en-US" sz="1600" b="1" i="1" baseline="-25000" dirty="0" smtClean="0">
                <a:solidFill>
                  <a:srgbClr val="FFFFFF"/>
                </a:solidFill>
              </a:rPr>
              <a:t>2</a:t>
            </a:r>
            <a:r>
              <a:rPr lang="en-US" sz="1600" b="1" i="1" dirty="0" smtClean="0">
                <a:solidFill>
                  <a:srgbClr val="FFFFFF"/>
                </a:solidFill>
              </a:rPr>
              <a:t> Solar Cell: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Develop working </a:t>
            </a:r>
            <a:r>
              <a:rPr lang="en-US" sz="1600" dirty="0" err="1" smtClean="0">
                <a:solidFill>
                  <a:srgbClr val="FFFFFF"/>
                </a:solidFill>
              </a:rPr>
              <a:t>ZnSe</a:t>
            </a:r>
            <a:r>
              <a:rPr lang="en-US" sz="1600" dirty="0" smtClean="0">
                <a:solidFill>
                  <a:srgbClr val="FFFFFF"/>
                </a:solidFill>
              </a:rPr>
              <a:t>/Zn3P2 or GaAs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</a:rPr>
              <a:t>Develop working </a:t>
            </a:r>
            <a:r>
              <a:rPr lang="en-US" sz="1600" dirty="0" err="1">
                <a:solidFill>
                  <a:srgbClr val="FFFFFF"/>
                </a:solidFill>
              </a:rPr>
              <a:t>ZnSe</a:t>
            </a:r>
            <a:r>
              <a:rPr lang="en-US" sz="1600" dirty="0">
                <a:solidFill>
                  <a:srgbClr val="FFFFFF"/>
                </a:solidFill>
              </a:rPr>
              <a:t>/Zn3P2 </a:t>
            </a:r>
            <a:r>
              <a:rPr lang="en-US" sz="1600" dirty="0" err="1" smtClean="0">
                <a:solidFill>
                  <a:srgbClr val="FFFFFF"/>
                </a:solidFill>
              </a:rPr>
              <a:t>realeased</a:t>
            </a:r>
            <a:r>
              <a:rPr lang="en-US" sz="1600" dirty="0" smtClean="0">
                <a:solidFill>
                  <a:srgbClr val="FFFFFF"/>
                </a:solidFill>
              </a:rPr>
              <a:t> from GaAs</a:t>
            </a:r>
            <a:endParaRPr lang="en-US" sz="1600" dirty="0">
              <a:solidFill>
                <a:srgbClr val="FFFFFF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 smtClean="0"/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4800600" y="381001"/>
            <a:ext cx="4040188" cy="2209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Jeff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Bosco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Naomi Coronel</a:t>
            </a: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Seokmin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Jeon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Prineha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Narang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Amanda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Shing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Tobias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Sontheimer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Yulia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Tolstova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Samantha Wilson</a:t>
            </a:r>
          </a:p>
          <a:p>
            <a:pPr marL="0" indent="0" algn="r">
              <a:buNone/>
            </a:pP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1331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200"/>
            <a:ext cx="6556685" cy="6096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Ultrathin Broadband Light Super-Absorbers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24002" y="990602"/>
            <a:ext cx="5706691" cy="447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Ultrathin Broadband Light Plasmonic Light Absorbers: can plasmonic structures have high radiative efficiency in thin  PV cells?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Broadband Dielectric Light </a:t>
            </a:r>
            <a:r>
              <a:rPr lang="en-US" sz="1600" dirty="0">
                <a:solidFill>
                  <a:schemeClr val="bg1"/>
                </a:solidFill>
              </a:rPr>
              <a:t>Absorbers: can </a:t>
            </a:r>
            <a:r>
              <a:rPr lang="en-US" sz="1600" dirty="0" smtClean="0">
                <a:solidFill>
                  <a:schemeClr val="bg1"/>
                </a:solidFill>
              </a:rPr>
              <a:t>disordered variants of photonic crystals enable broadband light trapping and also high confinement?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Coupled Nanowire Light </a:t>
            </a:r>
            <a:r>
              <a:rPr lang="en-US" sz="1600" dirty="0">
                <a:solidFill>
                  <a:schemeClr val="bg1"/>
                </a:solidFill>
              </a:rPr>
              <a:t>Absorbers: </a:t>
            </a:r>
            <a:r>
              <a:rPr lang="en-US" sz="1600" dirty="0" smtClean="0">
                <a:solidFill>
                  <a:schemeClr val="bg1"/>
                </a:solidFill>
              </a:rPr>
              <a:t>what  mechanisms govern nanowire array light absorption?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Ultrathin III-V Light Trapping Cell: Integrate light trapping with ELO GaAs cell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chemeClr val="bg1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</a:endParaRP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4800600" y="381002"/>
            <a:ext cx="40401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Dennis Callahan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Kelsey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Whitesell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Kate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Fountaine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>
                <a:solidFill>
                  <a:srgbClr val="ECEF23"/>
                </a:solidFill>
                <a:latin typeface="Calibri"/>
                <a:cs typeface="Calibri"/>
              </a:rPr>
              <a:t>Ragip</a:t>
            </a:r>
            <a:r>
              <a:rPr lang="en-US" sz="1600" dirty="0">
                <a:solidFill>
                  <a:srgbClr val="ECEF23"/>
                </a:solidFill>
                <a:latin typeface="Calibri"/>
                <a:cs typeface="Calibri"/>
              </a:rPr>
              <a:t> Pala</a:t>
            </a: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708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990600"/>
            <a:ext cx="6556685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Ultrahigh Efficiency Photovoltaics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8200" y="1066800"/>
            <a:ext cx="55626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  <a:latin typeface="Symbol" charset="2"/>
                <a:cs typeface="Symbol" charset="2"/>
              </a:rPr>
              <a:t>h</a:t>
            </a:r>
            <a:r>
              <a:rPr lang="en-US" sz="1600" b="1" i="1" dirty="0" smtClean="0">
                <a:solidFill>
                  <a:srgbClr val="FFFFFF"/>
                </a:solidFill>
              </a:rPr>
              <a:t> = 50% Spectrum Module Multijunction Design: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Quantify module efficiency with all losses accounted for in model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Holographic Optics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quantify optical efficiency of multiplex grating design; put bounds on higher-order diffraction </a:t>
            </a:r>
            <a:r>
              <a:rPr lang="en-US" sz="1600" dirty="0" err="1" smtClean="0">
                <a:solidFill>
                  <a:srgbClr val="FFFFFF"/>
                </a:solidFill>
              </a:rPr>
              <a:t>parasitics</a:t>
            </a:r>
            <a:endParaRPr lang="en-US" sz="1600" dirty="0" smtClean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chemeClr val="bg1"/>
                </a:solidFill>
              </a:rPr>
              <a:t>Polyhedral Specular Reflector:  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design and test filters; build and test first prototype assemblies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Light Trapping Filter CPV: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Design dielectric optic </a:t>
            </a:r>
            <a:r>
              <a:rPr lang="en-US" sz="1600" dirty="0" err="1" smtClean="0">
                <a:solidFill>
                  <a:srgbClr val="FFFFFF"/>
                </a:solidFill>
              </a:rPr>
              <a:t>bandpass</a:t>
            </a:r>
            <a:r>
              <a:rPr lang="en-US" sz="1600" dirty="0" smtClean="0">
                <a:solidFill>
                  <a:srgbClr val="FFFFFF"/>
                </a:solidFill>
              </a:rPr>
              <a:t> filters and prototype textured slab</a:t>
            </a:r>
            <a:endParaRPr lang="en-US" sz="1600" dirty="0">
              <a:solidFill>
                <a:srgbClr val="FFFFFF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 smtClean="0"/>
          </a:p>
        </p:txBody>
      </p:sp>
      <p:sp>
        <p:nvSpPr>
          <p:cNvPr id="6" name="Text Placeholder 13"/>
          <p:cNvSpPr txBox="1">
            <a:spLocks/>
          </p:cNvSpPr>
          <p:nvPr/>
        </p:nvSpPr>
        <p:spPr>
          <a:xfrm>
            <a:off x="6324600" y="381002"/>
            <a:ext cx="18303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Matt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Escarra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Carissa Eisler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Emily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Kosten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Sunita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Darbe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John Lloyd</a:t>
            </a: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Cris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Flowers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Emily Warmann</a:t>
            </a: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41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-16883"/>
            <a:ext cx="11220929" cy="6874884"/>
          </a:xfrm>
          <a:prstGeom prst="rect">
            <a:avLst/>
          </a:prstGeom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990600"/>
            <a:ext cx="6556685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</a:rPr>
              <a:t>Ultrahigh Efficiency Photovoltaics</a:t>
            </a: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8200" y="1066800"/>
            <a:ext cx="5562600" cy="432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Dielectric </a:t>
            </a:r>
            <a:r>
              <a:rPr lang="en-US" sz="1600" b="1" i="1" dirty="0" err="1" smtClean="0">
                <a:solidFill>
                  <a:srgbClr val="FFFFFF"/>
                </a:solidFill>
              </a:rPr>
              <a:t>Metasurfaces</a:t>
            </a:r>
            <a:r>
              <a:rPr lang="en-US" sz="1600" b="1" i="1" dirty="0" smtClean="0">
                <a:solidFill>
                  <a:srgbClr val="FFFFFF"/>
                </a:solidFill>
              </a:rPr>
              <a:t>: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design and prototype first low-loss dielectric </a:t>
            </a:r>
            <a:r>
              <a:rPr lang="en-US" sz="1600" dirty="0" err="1" smtClean="0">
                <a:solidFill>
                  <a:srgbClr val="FFFFFF"/>
                </a:solidFill>
              </a:rPr>
              <a:t>metasurfaces</a:t>
            </a:r>
            <a:r>
              <a:rPr lang="en-US" sz="1600" dirty="0" smtClean="0">
                <a:solidFill>
                  <a:srgbClr val="FFFFFF"/>
                </a:solidFill>
              </a:rPr>
              <a:t> for spectrum splitting</a:t>
            </a:r>
          </a:p>
          <a:p>
            <a:pPr marL="285750" lvl="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>
              <a:solidFill>
                <a:srgbClr val="FFFFFF"/>
              </a:solidFill>
            </a:endParaRP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All-Angle Filters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explore photonic crystal designs for angle-insensitive filters</a:t>
            </a:r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dirty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chemeClr val="bg1"/>
                </a:solidFill>
              </a:rPr>
              <a:t>Light Entropy Reduction via Collimation:  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design and test angular limiters; demonstrate increase in PV efficiency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 smtClean="0"/>
          </a:p>
          <a:p>
            <a:pPr marL="285750" indent="-28575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600" b="1" i="1" dirty="0" smtClean="0">
                <a:solidFill>
                  <a:srgbClr val="FFFFFF"/>
                </a:solidFill>
              </a:rPr>
              <a:t>Nonreciprocal Media: </a:t>
            </a: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Design magneto-optic or photonic crystal nonreciprocal ‘one-way’ couplers that reduce radiative emission</a:t>
            </a:r>
            <a:endParaRPr lang="en-US" sz="1600" dirty="0">
              <a:solidFill>
                <a:srgbClr val="FFFFFF"/>
              </a:solidFill>
            </a:endParaRPr>
          </a:p>
          <a:p>
            <a:pPr defTabSz="4572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600" dirty="0" smtClean="0"/>
          </a:p>
        </p:txBody>
      </p:sp>
      <p:sp>
        <p:nvSpPr>
          <p:cNvPr id="6" name="Text Placeholder 13"/>
          <p:cNvSpPr txBox="1">
            <a:spLocks/>
          </p:cNvSpPr>
          <p:nvPr/>
        </p:nvSpPr>
        <p:spPr>
          <a:xfrm>
            <a:off x="6324600" y="381002"/>
            <a:ext cx="1830388" cy="265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Matt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Escarra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Carissa Eisler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Emily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Kosten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Sunita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</a:t>
            </a: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Darbe</a:t>
            </a: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John Lloyd</a:t>
            </a:r>
          </a:p>
          <a:p>
            <a:pPr marL="0" indent="0" algn="r">
              <a:buNone/>
            </a:pPr>
            <a:r>
              <a:rPr lang="en-US" sz="1600" dirty="0" err="1" smtClean="0">
                <a:solidFill>
                  <a:srgbClr val="ECEF23"/>
                </a:solidFill>
                <a:latin typeface="Calibri"/>
                <a:cs typeface="Calibri"/>
              </a:rPr>
              <a:t>Cris</a:t>
            </a: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 Flowers</a:t>
            </a:r>
          </a:p>
          <a:p>
            <a:pPr marL="0" indent="0" algn="r">
              <a:buNone/>
            </a:pPr>
            <a:r>
              <a:rPr lang="en-US" sz="1600" dirty="0" smtClean="0">
                <a:solidFill>
                  <a:srgbClr val="ECEF23"/>
                </a:solidFill>
                <a:latin typeface="Calibri"/>
                <a:cs typeface="Calibri"/>
              </a:rPr>
              <a:t>Emily Warmann</a:t>
            </a:r>
            <a:endParaRPr lang="en-US" sz="1600" dirty="0">
              <a:solidFill>
                <a:srgbClr val="ECEF23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endParaRPr lang="en-US" sz="1600" dirty="0" smtClean="0">
              <a:solidFill>
                <a:srgbClr val="ECEF2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5153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1_Default Design">
      <a:majorFont>
        <a:latin typeface="Myriad Web"/>
        <a:ea typeface=""/>
        <a:cs typeface=""/>
      </a:majorFont>
      <a:minorFont>
        <a:latin typeface="Myriad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0000"/>
        </a:dk1>
        <a:lt1>
          <a:srgbClr val="000000"/>
        </a:lt1>
        <a:dk2>
          <a:srgbClr val="00000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AAAAA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Summer.thmx</Template>
  <TotalTime>17574</TotalTime>
  <Words>1106</Words>
  <Application>Microsoft Macintosh PowerPoint</Application>
  <PresentationFormat>Letter Paper (8.5x11 in)</PresentationFormat>
  <Paragraphs>210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1_Default Design</vt:lpstr>
      <vt:lpstr>A-Team 2013 Look-Ahead  Harry Atwater</vt:lpstr>
      <vt:lpstr>Quantum Plasmonics and Metamaterials</vt:lpstr>
      <vt:lpstr>Tunable Plasmonics and Graphene  </vt:lpstr>
      <vt:lpstr>Plasmonic Circuits and CMOS Integration    </vt:lpstr>
      <vt:lpstr>New Plasmonic Energy Conversion Mechanisms   </vt:lpstr>
      <vt:lpstr>Earth Abundant Photovoltaic Materials    </vt:lpstr>
      <vt:lpstr>Ultrathin Broadband Light Super-Absorbers </vt:lpstr>
      <vt:lpstr>Ultrahigh Efficiency Photovoltaics    </vt:lpstr>
      <vt:lpstr>Ultrahigh Efficiency Photovoltaics    </vt:lpstr>
      <vt:lpstr>Develop scientific opinions about issues such as:     </vt:lpstr>
      <vt:lpstr>Critical Review and Activity at Scientific Horizon:     </vt:lpstr>
      <vt:lpstr>Scientific Resource Development:     </vt:lpstr>
      <vt:lpstr>Set Audacious Goals  Aim for Conceptual as well as Technical Advances  Keep Eyes on Horizon  Sky is the Limit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MRS Awards talk</dc:title>
  <dc:creator>mkelzenb</dc:creator>
  <cp:lastModifiedBy>Harry Atwater</cp:lastModifiedBy>
  <cp:revision>561</cp:revision>
  <cp:lastPrinted>2013-01-24T17:15:37Z</cp:lastPrinted>
  <dcterms:created xsi:type="dcterms:W3CDTF">2011-11-04T06:07:01Z</dcterms:created>
  <dcterms:modified xsi:type="dcterms:W3CDTF">2013-01-24T18:06:05Z</dcterms:modified>
</cp:coreProperties>
</file>